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568" r:id="rId3"/>
    <p:sldId id="569" r:id="rId4"/>
    <p:sldId id="570" r:id="rId5"/>
    <p:sldId id="571" r:id="rId6"/>
    <p:sldId id="572" r:id="rId7"/>
    <p:sldId id="546" r:id="rId8"/>
    <p:sldId id="543" r:id="rId9"/>
    <p:sldId id="576" r:id="rId10"/>
    <p:sldId id="577" r:id="rId11"/>
    <p:sldId id="598" r:id="rId12"/>
    <p:sldId id="540" r:id="rId13"/>
    <p:sldId id="578" r:id="rId14"/>
    <p:sldId id="574" r:id="rId15"/>
    <p:sldId id="579" r:id="rId16"/>
    <p:sldId id="604" r:id="rId17"/>
    <p:sldId id="573" r:id="rId18"/>
    <p:sldId id="575" r:id="rId19"/>
    <p:sldId id="580" r:id="rId20"/>
    <p:sldId id="596" r:id="rId21"/>
    <p:sldId id="581" r:id="rId22"/>
    <p:sldId id="582" r:id="rId23"/>
    <p:sldId id="603" r:id="rId24"/>
    <p:sldId id="600" r:id="rId25"/>
    <p:sldId id="601" r:id="rId26"/>
    <p:sldId id="602" r:id="rId27"/>
    <p:sldId id="599" r:id="rId28"/>
    <p:sldId id="589" r:id="rId29"/>
    <p:sldId id="605" r:id="rId30"/>
    <p:sldId id="592" r:id="rId31"/>
    <p:sldId id="593" r:id="rId32"/>
    <p:sldId id="594" r:id="rId33"/>
    <p:sldId id="590" r:id="rId34"/>
    <p:sldId id="588" r:id="rId35"/>
    <p:sldId id="587" r:id="rId3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953" autoAdjust="0"/>
    <p:restoredTop sz="94290" autoAdjust="0"/>
  </p:normalViewPr>
  <p:slideViewPr>
    <p:cSldViewPr snapToGrid="0" snapToObjects="1">
      <p:cViewPr>
        <p:scale>
          <a:sx n="140" d="100"/>
          <a:sy n="140" d="100"/>
        </p:scale>
        <p:origin x="-576" y="-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96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\&#20320;&#25026;&#25105;&#21527;\&#27827;&#29432;&#23478;\konwmehlj\konwmehlj\&#27827;&#29432;&#2347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DAU</c:v>
                </c:pt>
              </c:strCache>
            </c:strRef>
          </c:tx>
          <c:cat>
            <c:numRef>
              <c:f>Sheet1!$A$2:$A$16</c:f>
              <c:numCache>
                <c:formatCode>m"月"d"日"</c:formatCode>
                <c:ptCount val="15"/>
                <c:pt idx="0">
                  <c:v>42016.0</c:v>
                </c:pt>
                <c:pt idx="1">
                  <c:v>42017.0</c:v>
                </c:pt>
                <c:pt idx="2">
                  <c:v>42018.0</c:v>
                </c:pt>
                <c:pt idx="3">
                  <c:v>42019.0</c:v>
                </c:pt>
                <c:pt idx="4">
                  <c:v>42020.0</c:v>
                </c:pt>
                <c:pt idx="5">
                  <c:v>42021.0</c:v>
                </c:pt>
                <c:pt idx="6">
                  <c:v>42022.0</c:v>
                </c:pt>
                <c:pt idx="7">
                  <c:v>42023.0</c:v>
                </c:pt>
                <c:pt idx="8">
                  <c:v>42024.0</c:v>
                </c:pt>
                <c:pt idx="9">
                  <c:v>42025.0</c:v>
                </c:pt>
                <c:pt idx="10">
                  <c:v>42026.0</c:v>
                </c:pt>
                <c:pt idx="11">
                  <c:v>42027.0</c:v>
                </c:pt>
                <c:pt idx="12">
                  <c:v>42028.0</c:v>
                </c:pt>
                <c:pt idx="13">
                  <c:v>42029.0</c:v>
                </c:pt>
                <c:pt idx="14">
                  <c:v>42030.0</c:v>
                </c:pt>
              </c:numCache>
            </c:numRef>
          </c:cat>
          <c:val>
            <c:numRef>
              <c:f>Sheet1!$D$2:$D$16</c:f>
              <c:numCache>
                <c:formatCode>_ * #,##0_ ;_ * \!\-#,##0_ ;_ * "-"_ ;_ @_ </c:formatCode>
                <c:ptCount val="15"/>
                <c:pt idx="0">
                  <c:v>1826.0</c:v>
                </c:pt>
                <c:pt idx="1">
                  <c:v>300770.0</c:v>
                </c:pt>
                <c:pt idx="2">
                  <c:v>158560.0</c:v>
                </c:pt>
                <c:pt idx="3">
                  <c:v>319622.0</c:v>
                </c:pt>
                <c:pt idx="4">
                  <c:v>673755.0</c:v>
                </c:pt>
                <c:pt idx="5">
                  <c:v>876822.0</c:v>
                </c:pt>
                <c:pt idx="6">
                  <c:v>322860.0</c:v>
                </c:pt>
                <c:pt idx="7">
                  <c:v>246304.0</c:v>
                </c:pt>
                <c:pt idx="8">
                  <c:v>427163.0</c:v>
                </c:pt>
                <c:pt idx="9">
                  <c:v>1.410758E6</c:v>
                </c:pt>
                <c:pt idx="10">
                  <c:v>2.322749E6</c:v>
                </c:pt>
                <c:pt idx="11">
                  <c:v>1.792731E6</c:v>
                </c:pt>
                <c:pt idx="12">
                  <c:v>873613.0</c:v>
                </c:pt>
                <c:pt idx="13">
                  <c:v>527510.0</c:v>
                </c:pt>
                <c:pt idx="14">
                  <c:v>419840.0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2889816"/>
        <c:axId val="2122847496"/>
      </c:lineChart>
      <c:dateAx>
        <c:axId val="2122889816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crossAx val="2122847496"/>
        <c:crosses val="autoZero"/>
        <c:auto val="1"/>
        <c:lblOffset val="100"/>
        <c:baseTimeUnit val="days"/>
      </c:dateAx>
      <c:valAx>
        <c:axId val="2122847496"/>
        <c:scaling>
          <c:orientation val="minMax"/>
        </c:scaling>
        <c:delete val="1"/>
        <c:axPos val="l"/>
        <c:majorGridlines/>
        <c:numFmt formatCode="_ * #,##0_ ;_ * \!\-#,##0_ ;_ * &quot;-&quot;_ ;_ @_ " sourceLinked="1"/>
        <c:majorTickMark val="none"/>
        <c:minorTickMark val="none"/>
        <c:tickLblPos val="nextTo"/>
        <c:crossAx val="21228898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B44FE-6B2A-AE4E-BFCD-B1075CE3E4CD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67F84-4B87-9D49-ACF8-6815F486E4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27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1916F-B37D-5A40-818F-AF6A27DA9FA1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4DF88-3407-F14A-AD4A-3AD97266AE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1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33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8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88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E0F8-8E99-714F-AA72-E75E6D69F1A1}" type="datetimeFigureOut">
              <a:rPr kumimoji="1" lang="zh-CN" altLang="en-US" smtClean="0"/>
              <a:t>20/3/15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0AE-154B-AE42-8519-E93258E970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84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-9213"/>
            <a:ext cx="9144000" cy="8527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">
                <a:schemeClr val="accent2">
                  <a:lumMod val="60000"/>
                  <a:lumOff val="40000"/>
                </a:schemeClr>
              </a:gs>
              <a:gs pos="64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355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3200" dirty="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200" dirty="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200" dirty="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200" dirty="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3200" dirty="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4" name="Shape 14"/>
          <p:cNvSpPr/>
          <p:nvPr/>
        </p:nvSpPr>
        <p:spPr>
          <a:xfrm>
            <a:off x="3563887" y="4961721"/>
            <a:ext cx="232371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uFillTx/>
              </a:defRPr>
            </a:pPr>
            <a:r>
              <a:rPr sz="1000" dirty="0" smtClean="0">
                <a:uFill>
                  <a:solidFill/>
                </a:uFill>
              </a:rPr>
              <a:t>CONFIDENTIAL-ASIA INNOVATIONS</a:t>
            </a:r>
            <a:endParaRPr sz="1000" dirty="0">
              <a:uFill>
                <a:solidFill/>
              </a:uFill>
            </a:endParaRPr>
          </a:p>
        </p:txBody>
      </p:sp>
      <p:sp>
        <p:nvSpPr>
          <p:cNvPr id="7" name="Shape 4"/>
          <p:cNvSpPr>
            <a:spLocks noGrp="1"/>
          </p:cNvSpPr>
          <p:nvPr>
            <p:ph type="sldNum" sz="quarter" idx="2"/>
          </p:nvPr>
        </p:nvSpPr>
        <p:spPr>
          <a:xfrm>
            <a:off x="8686800" y="4873558"/>
            <a:ext cx="421704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100"/>
            </a:lvl1pPr>
          </a:lstStyle>
          <a:p>
            <a:fld id="{9CF7E785-8E6D-4243-B86E-612C901B0C2B}" type="slidenum">
              <a:rPr lang="en-US" altLang="zh-CN" smtClean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034977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520" y="899167"/>
            <a:ext cx="8735984" cy="3695456"/>
          </a:xfrm>
        </p:spPr>
        <p:txBody>
          <a:bodyPr>
            <a:normAutofit/>
          </a:bodyPr>
          <a:lstStyle>
            <a:lvl1pPr>
              <a:defRPr sz="2600">
                <a:latin typeface="Calibri"/>
                <a:ea typeface="微软雅黑"/>
                <a:cs typeface="Calibri"/>
              </a:defRPr>
            </a:lvl1pPr>
            <a:lvl2pPr>
              <a:defRPr sz="2600">
                <a:latin typeface="Calibri"/>
                <a:ea typeface="微软雅黑"/>
                <a:cs typeface="Calibri"/>
              </a:defRPr>
            </a:lvl2pPr>
            <a:lvl3pPr>
              <a:defRPr sz="2600">
                <a:latin typeface="Calibri"/>
                <a:ea typeface="微软雅黑"/>
                <a:cs typeface="Calibri"/>
              </a:defRPr>
            </a:lvl3pPr>
            <a:lvl4pPr>
              <a:defRPr sz="2600">
                <a:latin typeface="Calibri"/>
                <a:ea typeface="微软雅黑"/>
                <a:cs typeface="Calibri"/>
              </a:defRPr>
            </a:lvl4pPr>
            <a:lvl5pPr>
              <a:defRPr sz="2600">
                <a:latin typeface="Calibri"/>
                <a:ea typeface="微软雅黑"/>
                <a:cs typeface="Calibri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3067596" y="4943128"/>
            <a:ext cx="31534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100" b="1" dirty="0" smtClean="0">
                <a:latin typeface="微软雅黑"/>
                <a:ea typeface="微软雅黑"/>
                <a:cs typeface="微软雅黑"/>
              </a:rPr>
              <a:t>云智联公司版权所有</a:t>
            </a:r>
            <a:r>
              <a:rPr kumimoji="1" lang="en-US" altLang="zh-CN" sz="1100" b="1" dirty="0" smtClean="0">
                <a:latin typeface="微软雅黑"/>
                <a:ea typeface="微软雅黑"/>
                <a:cs typeface="微软雅黑"/>
              </a:rPr>
              <a:t>-2014-</a:t>
            </a:r>
            <a:r>
              <a:rPr kumimoji="1" lang="zh-CN" altLang="en-US" sz="1100" b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100" b="1" dirty="0" err="1" smtClean="0">
                <a:latin typeface="微软雅黑"/>
                <a:ea typeface="微软雅黑"/>
                <a:cs typeface="微软雅黑"/>
              </a:rPr>
              <a:t>www.pengpeng.la</a:t>
            </a:r>
            <a:endParaRPr kumimoji="1" lang="zh-CN" altLang="en-US" sz="11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747738" y="4947292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397DF2FC-A49F-0A47-8A71-F78C0FA5B950}" type="slidenum">
              <a:rPr lang="zh-CN" altLang="en-US" sz="1100" smtClean="0">
                <a:latin typeface="Calibri"/>
                <a:cs typeface="Calibri"/>
              </a:rPr>
              <a:t>‹#›</a:t>
            </a:fld>
            <a:endParaRPr lang="zh-CN" altLang="en-US"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90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86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48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20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81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16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09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94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BD8B-310D-8D4E-A6D0-4B64A1DA1559}" type="datetimeFigureOut">
              <a:rPr kumimoji="1" lang="zh-CN" altLang="en-US" smtClean="0"/>
              <a:t>21/3/15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D1AAC-953D-2C4A-9605-1A962BD8347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865628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000000"/>
                </a:solidFill>
              </a:defRPr>
            </a:lvl1pPr>
          </a:lstStyle>
          <a:p>
            <a:r>
              <a:rPr kumimoji="1" lang="en-US" altLang="zh-CN" smtClean="0"/>
              <a:t>CONFIDENTIAL</a:t>
            </a:r>
            <a:r>
              <a:rPr kumimoji="1" lang="zh-CN" altLang="zh-CN" smtClean="0"/>
              <a:t> </a:t>
            </a:r>
            <a:r>
              <a:rPr kumimoji="1" lang="en-US" altLang="zh-CN" smtClean="0"/>
              <a:t>–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ASIA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INNOVATIONS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50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微软雅黑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微软雅黑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微软雅黑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微软雅黑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微软雅黑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微软雅黑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pengpeng.la" TargetMode="Externa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9467" y="987895"/>
            <a:ext cx="8297983" cy="1321017"/>
          </a:xfrm>
        </p:spPr>
        <p:txBody>
          <a:bodyPr anchor="t">
            <a:noAutofit/>
          </a:bodyPr>
          <a:lstStyle/>
          <a:p>
            <a:r>
              <a:rPr kumimoji="1"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怎样打造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1.5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PV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H5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Andy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Tian</a:t>
            </a:r>
            <a:br>
              <a:rPr kumimoji="1"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endParaRPr kumimoji="1"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73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18" y="1836955"/>
            <a:ext cx="1093404" cy="1093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808" y="1937554"/>
            <a:ext cx="1241006" cy="992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829" y="1791513"/>
            <a:ext cx="1179024" cy="11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331870"/>
              </p:ext>
            </p:extLst>
          </p:nvPr>
        </p:nvGraphicFramePr>
        <p:xfrm>
          <a:off x="1533072" y="571499"/>
          <a:ext cx="6769978" cy="4145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/>
        </p:nvSpPr>
        <p:spPr>
          <a:xfrm>
            <a:off x="344074" y="526144"/>
            <a:ext cx="140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160</a:t>
            </a:r>
            <a:r>
              <a:rPr lang="zh-CN" altLang="en-US" dirty="0" smtClean="0"/>
              <a:t>,</a:t>
            </a:r>
            <a:r>
              <a:rPr lang="zh-CN" altLang="zh-CN" dirty="0" smtClean="0"/>
              <a:t>0</a:t>
            </a:r>
            <a:r>
              <a:rPr lang="en-US" altLang="zh-CN" dirty="0" smtClean="0"/>
              <a:t>00,000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59164" y="61246"/>
            <a:ext cx="573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/>
              <a:t>PV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407707" y="736866"/>
            <a:ext cx="200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152,000,000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669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HTML5 Framework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sz="4400" dirty="0" smtClean="0"/>
              <a:t>SPA(Single Page Application)</a:t>
            </a:r>
          </a:p>
          <a:p>
            <a:r>
              <a:rPr kumimoji="1" lang="en-US" altLang="zh-CN" sz="4400" dirty="0" smtClean="0"/>
              <a:t>Framework: </a:t>
            </a:r>
            <a:r>
              <a:rPr kumimoji="1" lang="en-US" altLang="zh-CN" sz="4400" dirty="0" err="1" smtClean="0"/>
              <a:t>Zepto</a:t>
            </a:r>
            <a:r>
              <a:rPr kumimoji="1" lang="en-US" altLang="zh-CN" sz="4400" dirty="0" smtClean="0"/>
              <a:t>, Underscore, </a:t>
            </a:r>
            <a:r>
              <a:rPr kumimoji="1" lang="en-US" altLang="zh-CN" sz="4400" dirty="0" err="1" smtClean="0"/>
              <a:t>CommonJS</a:t>
            </a:r>
            <a:endParaRPr kumimoji="1" lang="en-US" altLang="zh-CN" sz="4400" dirty="0"/>
          </a:p>
          <a:p>
            <a:r>
              <a:rPr kumimoji="1" lang="en-US" altLang="zh-CN" sz="4400" dirty="0" smtClean="0"/>
              <a:t>Build: FIS/grunt</a:t>
            </a:r>
          </a:p>
          <a:p>
            <a:r>
              <a:rPr kumimoji="1" lang="en-US" altLang="zh-CN" sz="4400" dirty="0" smtClean="0"/>
              <a:t>Version: </a:t>
            </a:r>
            <a:r>
              <a:rPr kumimoji="1" lang="en-US" altLang="zh-CN" sz="4400" dirty="0" err="1" smtClean="0"/>
              <a:t>git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4112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ml5_vs_na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07" y="952500"/>
            <a:ext cx="5170716" cy="2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5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ml5_vs_na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07" y="952500"/>
            <a:ext cx="5170716" cy="2585358"/>
          </a:xfrm>
          <a:prstGeom prst="rect">
            <a:avLst/>
          </a:prstGeom>
        </p:spPr>
      </p:pic>
      <p:sp>
        <p:nvSpPr>
          <p:cNvPr id="4" name="十字形 3"/>
          <p:cNvSpPr/>
          <p:nvPr/>
        </p:nvSpPr>
        <p:spPr>
          <a:xfrm>
            <a:off x="3936999" y="1905000"/>
            <a:ext cx="680358" cy="716643"/>
          </a:xfrm>
          <a:prstGeom prst="plus">
            <a:avLst>
              <a:gd name="adj" fmla="val 34333"/>
            </a:avLst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3609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986" y="1947694"/>
            <a:ext cx="8229600" cy="857250"/>
          </a:xfrm>
        </p:spPr>
        <p:txBody>
          <a:bodyPr>
            <a:noAutofit/>
          </a:bodyPr>
          <a:lstStyle/>
          <a:p>
            <a:r>
              <a:rPr kumimoji="1" lang="zh-CN" altLang="en-US" dirty="0" smtClean="0"/>
              <a:t>什么是用户最大的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hybrid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H5+native</a:t>
            </a:r>
            <a:r>
              <a:rPr kumimoji="1" lang="zh-CN" altLang="en-US" dirty="0" smtClean="0"/>
              <a:t>应用？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90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406400"/>
            <a:ext cx="9004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5" y="0"/>
            <a:ext cx="2648857" cy="49393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40886" y="2607704"/>
            <a:ext cx="13841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/>
              <a:t>H</a:t>
            </a:r>
            <a:r>
              <a:rPr kumimoji="1" lang="en-US" altLang="zh-CN" sz="3200" b="1" dirty="0" smtClean="0"/>
              <a:t>T</a:t>
            </a:r>
            <a:r>
              <a:rPr kumimoji="1" lang="en-US" altLang="zh-CN" sz="3200" b="1" dirty="0" smtClean="0"/>
              <a:t>ML</a:t>
            </a:r>
            <a:r>
              <a:rPr kumimoji="1" lang="zh-CN" altLang="zh-CN" sz="3200" b="1" dirty="0" smtClean="0"/>
              <a:t>5</a:t>
            </a:r>
            <a:endParaRPr lang="zh-CN" altLang="en-US" sz="3200" b="1" dirty="0"/>
          </a:p>
        </p:txBody>
      </p:sp>
      <p:sp>
        <p:nvSpPr>
          <p:cNvPr id="5" name="矩形 4"/>
          <p:cNvSpPr/>
          <p:nvPr/>
        </p:nvSpPr>
        <p:spPr>
          <a:xfrm>
            <a:off x="6767458" y="138462"/>
            <a:ext cx="129855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smtClean="0"/>
              <a:t>Native</a:t>
            </a:r>
            <a:endParaRPr lang="zh-CN" altLang="en-US" sz="3200" b="1" dirty="0"/>
          </a:p>
        </p:txBody>
      </p:sp>
      <p:sp>
        <p:nvSpPr>
          <p:cNvPr id="6" name="右箭头 5"/>
          <p:cNvSpPr/>
          <p:nvPr/>
        </p:nvSpPr>
        <p:spPr>
          <a:xfrm>
            <a:off x="5769429" y="344714"/>
            <a:ext cx="780142" cy="26307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531758" y="2729837"/>
            <a:ext cx="780142" cy="26307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8658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2301722" y="145142"/>
            <a:ext cx="4547207" cy="1778001"/>
            <a:chOff x="1703007" y="36285"/>
            <a:chExt cx="5170716" cy="2585358"/>
          </a:xfrm>
        </p:grpSpPr>
        <p:pic>
          <p:nvPicPr>
            <p:cNvPr id="4" name="图片 3" descr="html5_vs_nativ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007" y="36285"/>
              <a:ext cx="5170716" cy="2585358"/>
            </a:xfrm>
            <a:prstGeom prst="rect">
              <a:avLst/>
            </a:prstGeom>
          </p:spPr>
        </p:pic>
        <p:sp>
          <p:nvSpPr>
            <p:cNvPr id="5" name="十字形 4"/>
            <p:cNvSpPr/>
            <p:nvPr/>
          </p:nvSpPr>
          <p:spPr>
            <a:xfrm>
              <a:off x="3936999" y="988785"/>
              <a:ext cx="680358" cy="716643"/>
            </a:xfrm>
            <a:prstGeom prst="plus">
              <a:avLst>
                <a:gd name="adj" fmla="val 34333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80571" y="1923143"/>
            <a:ext cx="35197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zh-CN" altLang="en-US" sz="3200" dirty="0" smtClean="0"/>
              <a:t>低开发成本</a:t>
            </a:r>
            <a:endParaRPr kumimoji="1" lang="en-US" altLang="zh-CN" sz="3200" dirty="0" smtClean="0"/>
          </a:p>
          <a:p>
            <a:pPr algn="r"/>
            <a:r>
              <a:rPr kumimoji="1" lang="en-US" altLang="zh-CN" sz="3200" dirty="0" smtClean="0"/>
              <a:t>A/B</a:t>
            </a:r>
            <a:r>
              <a:rPr kumimoji="1" lang="zh-CN" altLang="en-US" sz="3200" dirty="0" smtClean="0"/>
              <a:t>测试</a:t>
            </a:r>
            <a:endParaRPr kumimoji="1" lang="en-US" altLang="zh-CN" sz="3200" dirty="0" smtClean="0"/>
          </a:p>
          <a:p>
            <a:pPr algn="r"/>
            <a:r>
              <a:rPr kumimoji="1" lang="zh-CN" altLang="en-US" sz="3200" dirty="0" smtClean="0"/>
              <a:t>随时上线</a:t>
            </a:r>
          </a:p>
          <a:p>
            <a:pPr algn="r"/>
            <a:r>
              <a:rPr kumimoji="1" lang="zh-CN" altLang="en-US" sz="3200" dirty="0" smtClean="0"/>
              <a:t>个性化功能</a:t>
            </a:r>
            <a:endParaRPr kumimoji="1" lang="en-US" altLang="zh-CN" sz="3200" dirty="0" smtClean="0"/>
          </a:p>
        </p:txBody>
      </p:sp>
      <p:sp>
        <p:nvSpPr>
          <p:cNvPr id="8" name="矩形 7"/>
          <p:cNvSpPr/>
          <p:nvPr/>
        </p:nvSpPr>
        <p:spPr>
          <a:xfrm>
            <a:off x="4864646" y="1912257"/>
            <a:ext cx="35197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/>
              <a:t>高性能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大量数据处理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视觉表现力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强大的原生功能</a:t>
            </a:r>
            <a:endParaRPr kumimoji="1" lang="en-US" altLang="zh-CN" sz="3200" dirty="0"/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380280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微软雅黑"/>
                <a:cs typeface="Calibri"/>
              </a:defRPr>
            </a:lvl1pPr>
          </a:lstStyle>
          <a:p>
            <a:r>
              <a:rPr kumimoji="1" lang="en-US" altLang="zh-CN" dirty="0" smtClean="0"/>
              <a:t>Andy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Tian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50570" y="1063229"/>
            <a:ext cx="6974861" cy="3695456"/>
          </a:xfrm>
        </p:spPr>
        <p:txBody>
          <a:bodyPr>
            <a:noAutofit/>
          </a:bodyPr>
          <a:lstStyle/>
          <a:p>
            <a:r>
              <a:rPr kumimoji="1" lang="zh-CN" altLang="en-US" sz="2800" dirty="0"/>
              <a:t>云智联</a:t>
            </a:r>
            <a:r>
              <a:rPr kumimoji="1" lang="en-US" altLang="zh-CN" sz="2800" dirty="0"/>
              <a:t>-CEO-</a:t>
            </a:r>
            <a:r>
              <a:rPr kumimoji="1" lang="zh-CN" altLang="en-US" sz="2800" dirty="0"/>
              <a:t>联合创始人</a:t>
            </a:r>
            <a:endParaRPr kumimoji="1" lang="en-US" altLang="zh-CN" sz="2800" dirty="0"/>
          </a:p>
          <a:p>
            <a:r>
              <a:rPr kumimoji="1" lang="zh-CN" altLang="en-US" sz="2800" dirty="0" smtClean="0"/>
              <a:t>前</a:t>
            </a:r>
            <a:r>
              <a:rPr kumimoji="1" lang="en-US" altLang="zh-CN" sz="2800" dirty="0" err="1" smtClean="0"/>
              <a:t>Zynga</a:t>
            </a:r>
            <a:r>
              <a:rPr kumimoji="1" lang="zh-CN" altLang="en-US" sz="2800" dirty="0"/>
              <a:t>中国总经理</a:t>
            </a:r>
            <a:endParaRPr kumimoji="1" lang="en-US" altLang="zh-CN" sz="2800" dirty="0"/>
          </a:p>
          <a:p>
            <a:r>
              <a:rPr kumimoji="1" lang="zh-CN" altLang="en-US" sz="2800" dirty="0"/>
              <a:t>中国第一代</a:t>
            </a:r>
            <a:r>
              <a:rPr kumimoji="1" lang="en-US" altLang="zh-CN" sz="2800" dirty="0"/>
              <a:t>Web</a:t>
            </a:r>
            <a:r>
              <a:rPr kumimoji="1" lang="zh-CN" altLang="en-US" sz="2800" dirty="0"/>
              <a:t>社交应用公司创始人</a:t>
            </a:r>
            <a:endParaRPr kumimoji="1" lang="en-US" altLang="zh-CN" sz="2800" dirty="0"/>
          </a:p>
          <a:p>
            <a:r>
              <a:rPr kumimoji="1" lang="en-US" altLang="zh-CN" sz="2800" dirty="0"/>
              <a:t>Google</a:t>
            </a:r>
            <a:r>
              <a:rPr kumimoji="1" lang="zh-CN" altLang="en-US" sz="2800" dirty="0"/>
              <a:t> 移动行业负责人</a:t>
            </a:r>
            <a:endParaRPr kumimoji="1" lang="en-US" altLang="zh-CN" sz="2800" dirty="0"/>
          </a:p>
          <a:p>
            <a:r>
              <a:rPr kumimoji="1" lang="en-US" altLang="zh-CN" sz="2800" dirty="0"/>
              <a:t>BCG</a:t>
            </a:r>
            <a:r>
              <a:rPr kumimoji="1" lang="zh-CN" altLang="en-US" sz="2800" dirty="0"/>
              <a:t> 战略咨询</a:t>
            </a:r>
            <a:endParaRPr kumimoji="1" lang="en-US" altLang="zh-CN" sz="2800" dirty="0"/>
          </a:p>
          <a:p>
            <a:r>
              <a:rPr kumimoji="1" lang="en-US" altLang="zh-CN" sz="2800" dirty="0"/>
              <a:t>2000</a:t>
            </a:r>
            <a:r>
              <a:rPr kumimoji="1" lang="zh-CN" altLang="en-US" sz="2800" dirty="0"/>
              <a:t>最早的</a:t>
            </a:r>
            <a:r>
              <a:rPr kumimoji="1" lang="zh-CN" altLang="en-US" sz="2800" dirty="0" smtClean="0"/>
              <a:t>社交网络创业者</a:t>
            </a:r>
            <a:endParaRPr kumimoji="1" lang="en-US" altLang="zh-CN" sz="2800" dirty="0"/>
          </a:p>
          <a:p>
            <a:r>
              <a:rPr kumimoji="1" lang="en-US" altLang="zh-CN" sz="2800" dirty="0"/>
              <a:t>MIT,</a:t>
            </a:r>
            <a:r>
              <a:rPr kumimoji="1" lang="zh-CN" altLang="en-US" sz="2800" dirty="0"/>
              <a:t> 计算机 </a:t>
            </a:r>
            <a:r>
              <a:rPr kumimoji="1" lang="zh-CN" altLang="en-US" sz="2800" dirty="0" smtClean="0"/>
              <a:t>学士</a:t>
            </a:r>
            <a:r>
              <a:rPr kumimoji="1" lang="zh-CN" altLang="en-US" sz="2800" dirty="0" smtClean="0"/>
              <a:t>和硕士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924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2301722" y="145142"/>
            <a:ext cx="4547207" cy="1778001"/>
            <a:chOff x="1703007" y="36285"/>
            <a:chExt cx="5170716" cy="2585358"/>
          </a:xfrm>
        </p:grpSpPr>
        <p:pic>
          <p:nvPicPr>
            <p:cNvPr id="4" name="图片 3" descr="html5_vs_nativ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007" y="36285"/>
              <a:ext cx="5170716" cy="2585358"/>
            </a:xfrm>
            <a:prstGeom prst="rect">
              <a:avLst/>
            </a:prstGeom>
          </p:spPr>
        </p:pic>
        <p:sp>
          <p:nvSpPr>
            <p:cNvPr id="5" name="十字形 4"/>
            <p:cNvSpPr/>
            <p:nvPr/>
          </p:nvSpPr>
          <p:spPr>
            <a:xfrm>
              <a:off x="3936999" y="988785"/>
              <a:ext cx="680358" cy="716643"/>
            </a:xfrm>
            <a:prstGeom prst="plus">
              <a:avLst>
                <a:gd name="adj" fmla="val 34333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1129032" y="2249723"/>
            <a:ext cx="2839356" cy="5987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zh-CN" altLang="en-US" sz="3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内容</a:t>
            </a:r>
            <a:endParaRPr kumimoji="1" lang="zh-CN" altLang="en-US" sz="3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64646" y="2249723"/>
            <a:ext cx="2839356" cy="5987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平台</a:t>
            </a:r>
            <a:endParaRPr kumimoji="1" lang="en-US" altLang="zh-CN" sz="36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571" y="3116912"/>
            <a:ext cx="3519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zh-CN" altLang="en-US" sz="3200" dirty="0" smtClean="0"/>
              <a:t>高度灵活性</a:t>
            </a:r>
            <a:endParaRPr kumimoji="1" lang="en-US" altLang="zh-CN" sz="3200" dirty="0" smtClean="0"/>
          </a:p>
        </p:txBody>
      </p:sp>
      <p:sp>
        <p:nvSpPr>
          <p:cNvPr id="12" name="矩形 11"/>
          <p:cNvSpPr/>
          <p:nvPr/>
        </p:nvSpPr>
        <p:spPr>
          <a:xfrm>
            <a:off x="4864646" y="3106026"/>
            <a:ext cx="35197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/>
              <a:t>复杂功能的承载</a:t>
            </a:r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47956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JS-Native bridge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7888778" cy="31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2" y="25809"/>
            <a:ext cx="7403496" cy="52573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28" y="25809"/>
            <a:ext cx="1006929" cy="8810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57" y="92258"/>
            <a:ext cx="841919" cy="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5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Backend Architecture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6400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碰到的问题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4000" dirty="0" smtClean="0"/>
          </a:p>
          <a:p>
            <a:r>
              <a:rPr kumimoji="1" lang="en-US" altLang="zh-CN" sz="4000" dirty="0" smtClean="0"/>
              <a:t>Native</a:t>
            </a:r>
            <a:r>
              <a:rPr kumimoji="1" lang="zh-CN" altLang="en-US" sz="4000" dirty="0" smtClean="0"/>
              <a:t> 和 </a:t>
            </a:r>
            <a:r>
              <a:rPr kumimoji="1" lang="en-US" altLang="zh-CN" sz="4000" dirty="0" smtClean="0"/>
              <a:t>HTML5</a:t>
            </a:r>
            <a:r>
              <a:rPr kumimoji="1" lang="zh-CN" altLang="en-US" sz="4000" dirty="0" smtClean="0"/>
              <a:t>之间的功能划分</a:t>
            </a:r>
            <a:endParaRPr kumimoji="1" lang="en-US" altLang="zh-CN" sz="4000" dirty="0" smtClean="0"/>
          </a:p>
          <a:p>
            <a:pPr lvl="1"/>
            <a:r>
              <a:rPr kumimoji="1" lang="zh-CN" altLang="en-US" sz="3600" dirty="0" smtClean="0"/>
              <a:t>谁 </a:t>
            </a:r>
            <a:r>
              <a:rPr kumimoji="1" lang="en-US" altLang="zh-CN" sz="3600" dirty="0" smtClean="0"/>
              <a:t>control</a:t>
            </a:r>
            <a:r>
              <a:rPr kumimoji="1" lang="zh-CN" altLang="en-US" sz="3600" dirty="0" smtClean="0"/>
              <a:t> 谁？</a:t>
            </a:r>
            <a:endParaRPr kumimoji="1"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9777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碰到的问题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4000" dirty="0" smtClean="0"/>
          </a:p>
          <a:p>
            <a:r>
              <a:rPr kumimoji="1" lang="en-US" altLang="zh-CN" sz="4000" dirty="0" smtClean="0"/>
              <a:t>HTTP</a:t>
            </a:r>
            <a:r>
              <a:rPr kumimoji="1" lang="zh-CN" altLang="en-US" sz="4000" dirty="0" smtClean="0"/>
              <a:t>协议和</a:t>
            </a:r>
            <a:r>
              <a:rPr kumimoji="1" lang="en-US" altLang="zh-CN" sz="4000" dirty="0" smtClean="0"/>
              <a:t>IM</a:t>
            </a:r>
            <a:r>
              <a:rPr kumimoji="1" lang="zh-CN" altLang="en-US" sz="4000" dirty="0" smtClean="0"/>
              <a:t> 协议的配合</a:t>
            </a:r>
            <a:endParaRPr kumimoji="1" lang="en-US" altLang="zh-CN" sz="4000" dirty="0" smtClean="0"/>
          </a:p>
        </p:txBody>
      </p:sp>
    </p:spTree>
    <p:extLst>
      <p:ext uri="{BB962C8B-B14F-4D97-AF65-F5344CB8AC3E}">
        <p14:creationId xmlns:p14="http://schemas.microsoft.com/office/powerpoint/2010/main" val="146404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碰到的问题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4000" dirty="0" smtClean="0"/>
          </a:p>
          <a:p>
            <a:r>
              <a:rPr kumimoji="1" lang="en-US" altLang="zh-CN" sz="4000" dirty="0" smtClean="0"/>
              <a:t>HTML5</a:t>
            </a:r>
            <a:r>
              <a:rPr kumimoji="1" lang="zh-CN" altLang="en-US" sz="4000" dirty="0" smtClean="0"/>
              <a:t>的预加载和容错</a:t>
            </a: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01317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557" y="88051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未来是和谐的</a:t>
            </a:r>
            <a:endParaRPr kumimoji="1" lang="zh-CN" altLang="en-US" dirty="0"/>
          </a:p>
        </p:txBody>
      </p:sp>
      <p:pic>
        <p:nvPicPr>
          <p:cNvPr id="3" name="图片 2" descr="html5_vs_na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07" y="1315363"/>
            <a:ext cx="5170716" cy="2585358"/>
          </a:xfrm>
          <a:prstGeom prst="rect">
            <a:avLst/>
          </a:prstGeom>
        </p:spPr>
      </p:pic>
      <p:sp>
        <p:nvSpPr>
          <p:cNvPr id="4" name="十字形 3"/>
          <p:cNvSpPr/>
          <p:nvPr/>
        </p:nvSpPr>
        <p:spPr>
          <a:xfrm>
            <a:off x="3936999" y="2267863"/>
            <a:ext cx="680358" cy="716643"/>
          </a:xfrm>
          <a:prstGeom prst="plus">
            <a:avLst>
              <a:gd name="adj" fmla="val 34333"/>
            </a:avLst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5061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986" y="1947694"/>
            <a:ext cx="8229600" cy="857250"/>
          </a:xfrm>
        </p:spPr>
        <p:txBody>
          <a:bodyPr/>
          <a:lstStyle/>
          <a:p>
            <a:r>
              <a:rPr kumimoji="1" lang="zh-CN" altLang="en-US" dirty="0" smtClean="0"/>
              <a:t>关于碰碰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93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640" y="984443"/>
            <a:ext cx="1087369" cy="103349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3"/>
          <p:cNvSpPr/>
          <p:nvPr/>
        </p:nvSpPr>
        <p:spPr>
          <a:xfrm>
            <a:off x="348813" y="2342617"/>
            <a:ext cx="286232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000">
                <a:uFill>
                  <a:solidFill>
                    <a:srgbClr val="FFFFFF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uFillTx/>
              </a:defRPr>
            </a:pPr>
            <a:r>
              <a:rPr lang="zh-CN" altLang="en-US" sz="3600" dirty="0" smtClean="0">
                <a:uFill>
                  <a:solidFill>
                    <a:srgbClr val="FFFFFF"/>
                  </a:solidFill>
                </a:uFill>
              </a:rPr>
              <a:t>你会碰上谁？</a:t>
            </a:r>
            <a:endParaRPr sz="3600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Shape 54"/>
          <p:cNvSpPr/>
          <p:nvPr/>
        </p:nvSpPr>
        <p:spPr>
          <a:xfrm>
            <a:off x="3564986" y="778453"/>
            <a:ext cx="4460356" cy="3652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>
                <a:uFill>
                  <a:solidFill>
                    <a:srgbClr val="FFFFFF"/>
                  </a:solidFill>
                </a:u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l">
              <a:lnSpc>
                <a:spcPct val="150000"/>
              </a:lnSpc>
              <a:defRPr sz="1800">
                <a:uFillTx/>
              </a:defRPr>
            </a:pPr>
            <a:r>
              <a:rPr sz="3200" dirty="0">
                <a:uFill>
                  <a:solidFill>
                    <a:srgbClr val="FFFFFF"/>
                  </a:solidFill>
                </a:uFill>
              </a:rPr>
              <a:t>2013/7月</a:t>
            </a:r>
            <a:r>
              <a:rPr sz="3200" dirty="0" smtClean="0">
                <a:uFill>
                  <a:solidFill>
                    <a:srgbClr val="FFFFFF"/>
                  </a:solidFill>
                </a:uFill>
              </a:rPr>
              <a:t>成立</a:t>
            </a:r>
            <a:endParaRPr lang="en-US" sz="3200" dirty="0"/>
          </a:p>
          <a:p>
            <a:pPr lvl="0" algn="l">
              <a:lnSpc>
                <a:spcPct val="150000"/>
              </a:lnSpc>
              <a:defRPr sz="1800">
                <a:uFillTx/>
              </a:defRPr>
            </a:pPr>
            <a:r>
              <a:rPr lang="en-US" altLang="zh-CN" sz="3200" dirty="0" smtClean="0">
                <a:uFillTx/>
              </a:rPr>
              <a:t>2013/12</a:t>
            </a:r>
            <a:r>
              <a:rPr lang="zh-CN" altLang="en-US" sz="3200" dirty="0" smtClean="0">
                <a:uFillTx/>
              </a:rPr>
              <a:t>月</a:t>
            </a:r>
            <a:r>
              <a:rPr lang="en-US" altLang="zh-CN" sz="3200" dirty="0" smtClean="0">
                <a:uFillTx/>
              </a:rPr>
              <a:t>A</a:t>
            </a:r>
            <a:r>
              <a:rPr lang="zh-CN" altLang="en-US" sz="3200" dirty="0" smtClean="0">
                <a:uFillTx/>
              </a:rPr>
              <a:t>轮融资完毕</a:t>
            </a:r>
            <a:endParaRPr lang="en-US" sz="3200" dirty="0" smtClean="0">
              <a:uFillTx/>
            </a:endParaRPr>
          </a:p>
          <a:p>
            <a:pPr lvl="0" algn="l">
              <a:lnSpc>
                <a:spcPct val="150000"/>
              </a:lnSpc>
              <a:defRPr sz="1800">
                <a:uFillTx/>
              </a:defRPr>
            </a:pPr>
            <a:r>
              <a:rPr lang="zh-CN" altLang="zh-CN" sz="3200" dirty="0" smtClean="0">
                <a:uFillTx/>
              </a:rPr>
              <a:t>2</a:t>
            </a:r>
            <a:r>
              <a:rPr lang="en-US" altLang="zh-CN" sz="3200" dirty="0" smtClean="0">
                <a:uFillTx/>
              </a:rPr>
              <a:t>014</a:t>
            </a:r>
            <a:r>
              <a:rPr lang="zh-CN" altLang="en-US" sz="3200" dirty="0" smtClean="0">
                <a:uFillTx/>
              </a:rPr>
              <a:t>/</a:t>
            </a:r>
            <a:r>
              <a:rPr lang="zh-CN" altLang="zh-CN" sz="3200" dirty="0" smtClean="0">
                <a:uFillTx/>
              </a:rPr>
              <a:t>6</a:t>
            </a:r>
            <a:r>
              <a:rPr lang="zh-CN" altLang="en-US" sz="3200" dirty="0" smtClean="0">
                <a:uFillTx/>
              </a:rPr>
              <a:t>月</a:t>
            </a:r>
            <a:r>
              <a:rPr lang="en-US" altLang="zh-CN" sz="3200" dirty="0" smtClean="0">
                <a:uFillTx/>
              </a:rPr>
              <a:t>1</a:t>
            </a:r>
            <a:r>
              <a:rPr lang="zh-CN" altLang="en-US" sz="3200" dirty="0" smtClean="0">
                <a:uFillTx/>
              </a:rPr>
              <a:t>日 正式</a:t>
            </a:r>
            <a:r>
              <a:rPr lang="zh-CN" altLang="en-US" sz="3200" dirty="0" smtClean="0">
                <a:uFillTx/>
              </a:rPr>
              <a:t>商用</a:t>
            </a:r>
            <a:endParaRPr lang="en-US" altLang="zh-CN" sz="3200" dirty="0">
              <a:uFillTx/>
            </a:endParaRPr>
          </a:p>
          <a:p>
            <a:pPr lvl="0" algn="l">
              <a:lnSpc>
                <a:spcPct val="150000"/>
              </a:lnSpc>
              <a:defRPr sz="1800">
                <a:uFillTx/>
              </a:defRPr>
            </a:pPr>
            <a:r>
              <a:rPr lang="zh-CN" altLang="zh-CN" sz="3200" dirty="0" smtClean="0">
                <a:uFillTx/>
              </a:rPr>
              <a:t>20</a:t>
            </a:r>
            <a:r>
              <a:rPr lang="en-US" altLang="zh-CN" sz="3200" dirty="0" smtClean="0">
                <a:uFillTx/>
              </a:rPr>
              <a:t>14</a:t>
            </a:r>
            <a:r>
              <a:rPr lang="en-US" altLang="zh-CN" sz="3200" dirty="0" smtClean="0">
                <a:uFillTx/>
              </a:rPr>
              <a:t>/</a:t>
            </a:r>
            <a:r>
              <a:rPr lang="en-US" altLang="zh-CN" sz="3200" dirty="0" smtClean="0">
                <a:uFillTx/>
              </a:rPr>
              <a:t>11</a:t>
            </a:r>
            <a:r>
              <a:rPr lang="zh-CN" altLang="en-US" sz="3200" dirty="0" smtClean="0">
                <a:uFillTx/>
              </a:rPr>
              <a:t>月</a:t>
            </a:r>
            <a:r>
              <a:rPr lang="zh-CN" altLang="en-US" sz="3200" dirty="0" smtClean="0">
                <a:uFillTx/>
              </a:rPr>
              <a:t> </a:t>
            </a:r>
            <a:r>
              <a:rPr lang="en-US" altLang="zh-CN" sz="3200" dirty="0" smtClean="0">
                <a:uFillTx/>
              </a:rPr>
              <a:t>B</a:t>
            </a:r>
            <a:r>
              <a:rPr lang="zh-CN" altLang="en-US" sz="3200" dirty="0" smtClean="0">
                <a:uFillTx/>
              </a:rPr>
              <a:t>轮融资完毕</a:t>
            </a:r>
            <a:endParaRPr lang="en-US" altLang="zh-CN" sz="3200" dirty="0" smtClean="0">
              <a:uFillTx/>
            </a:endParaRPr>
          </a:p>
          <a:p>
            <a:pPr lvl="0" algn="l">
              <a:lnSpc>
                <a:spcPct val="150000"/>
              </a:lnSpc>
              <a:defRPr sz="1800">
                <a:uFillTx/>
              </a:defRPr>
            </a:pPr>
            <a:r>
              <a:rPr lang="zh-CN" altLang="zh-CN" sz="3200" dirty="0" smtClean="0">
                <a:uFillTx/>
              </a:rPr>
              <a:t>2</a:t>
            </a:r>
            <a:r>
              <a:rPr lang="en-US" altLang="zh-CN" sz="3200" dirty="0" smtClean="0">
                <a:uFillTx/>
              </a:rPr>
              <a:t>015</a:t>
            </a:r>
            <a:r>
              <a:rPr lang="zh-CN" altLang="en-US" sz="3200" dirty="0" smtClean="0">
                <a:uFillTx/>
              </a:rPr>
              <a:t>/</a:t>
            </a:r>
            <a:r>
              <a:rPr lang="en-US" altLang="zh-CN" sz="3200" dirty="0" smtClean="0">
                <a:uFillTx/>
              </a:rPr>
              <a:t>1</a:t>
            </a:r>
            <a:r>
              <a:rPr lang="zh-CN" altLang="en-US" sz="3200" dirty="0" smtClean="0">
                <a:uFillTx/>
              </a:rPr>
              <a:t>月 </a:t>
            </a:r>
            <a:r>
              <a:rPr lang="en-US" altLang="zh-CN" sz="3200" dirty="0" smtClean="0">
                <a:uFillTx/>
              </a:rPr>
              <a:t>1</a:t>
            </a:r>
            <a:r>
              <a:rPr lang="zh-CN" altLang="en-US" sz="3200" dirty="0" smtClean="0">
                <a:uFillTx/>
              </a:rPr>
              <a:t>千</a:t>
            </a:r>
            <a:r>
              <a:rPr lang="en-US" altLang="zh-CN" sz="3200" dirty="0" smtClean="0">
                <a:uFillTx/>
              </a:rPr>
              <a:t>2</a:t>
            </a:r>
            <a:r>
              <a:rPr lang="zh-CN" altLang="en-US" sz="3200" dirty="0" smtClean="0">
                <a:uFillTx/>
              </a:rPr>
              <a:t>百万用户</a:t>
            </a:r>
            <a:endParaRPr lang="en-US" altLang="zh-CN" sz="3200" dirty="0" smtClean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262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65836"/>
            <a:ext cx="8229600" cy="857250"/>
          </a:xfrm>
        </p:spPr>
        <p:txBody>
          <a:bodyPr/>
          <a:lstStyle/>
          <a:p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今年很热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28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533400"/>
            <a:ext cx="8648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2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/>
              <a:t>让社交游戏化</a:t>
            </a:r>
            <a:endParaRPr kumimoji="1"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60" y="1279072"/>
            <a:ext cx="7110642" cy="3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4" y="1276965"/>
            <a:ext cx="7600043" cy="363430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/>
              <a:t>让社交深度化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6126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 smtClean="0"/>
              <a:t>第一个被</a:t>
            </a:r>
            <a:r>
              <a:rPr kumimoji="1" lang="en-US" altLang="zh-CN" sz="3200" dirty="0" smtClean="0"/>
              <a:t>CNN</a:t>
            </a:r>
            <a:r>
              <a:rPr kumimoji="1" lang="zh-CN" altLang="en-US" sz="3200" dirty="0" smtClean="0"/>
              <a:t>和华尔街日报报道的</a:t>
            </a:r>
            <a:r>
              <a:rPr kumimoji="1" lang="en-US" altLang="zh-CN" sz="3200" dirty="0" smtClean="0"/>
              <a:t/>
            </a:r>
            <a:br>
              <a:rPr kumimoji="1" lang="en-US" altLang="zh-CN" sz="3200" dirty="0" smtClean="0"/>
            </a:br>
            <a:r>
              <a:rPr kumimoji="1" lang="zh-CN" altLang="en-US" sz="3200" dirty="0" smtClean="0"/>
              <a:t>中国移动创业公司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082"/>
          <a:stretch/>
        </p:blipFill>
        <p:spPr>
          <a:xfrm>
            <a:off x="2875643" y="1169257"/>
            <a:ext cx="3910679" cy="39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4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086"/>
            <a:ext cx="8229600" cy="85725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</a:rPr>
              <a:t>移动社交是世纪级的机遇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47" y="4207938"/>
            <a:ext cx="906016" cy="679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73847" y="4029912"/>
            <a:ext cx="864096" cy="1080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3036183" y="3705876"/>
            <a:ext cx="864096" cy="43204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5083654" y="1815666"/>
            <a:ext cx="864096" cy="232225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" tIns="45720" rIns="1828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 smtClean="0"/>
          </a:p>
        </p:txBody>
      </p:sp>
      <p:sp>
        <p:nvSpPr>
          <p:cNvPr id="8" name="矩形 7"/>
          <p:cNvSpPr/>
          <p:nvPr/>
        </p:nvSpPr>
        <p:spPr>
          <a:xfrm>
            <a:off x="917863" y="878721"/>
            <a:ext cx="91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 dirty="0" smtClean="0"/>
              <a:t>2012</a:t>
            </a:r>
            <a:endParaRPr lang="zh-CN" altLang="en-US" sz="2800" u="sng" dirty="0"/>
          </a:p>
        </p:txBody>
      </p:sp>
      <p:sp>
        <p:nvSpPr>
          <p:cNvPr id="9" name="矩形 8"/>
          <p:cNvSpPr/>
          <p:nvPr/>
        </p:nvSpPr>
        <p:spPr>
          <a:xfrm>
            <a:off x="3078103" y="878721"/>
            <a:ext cx="91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 dirty="0" smtClean="0"/>
              <a:t>2013</a:t>
            </a:r>
            <a:endParaRPr lang="zh-CN" altLang="en-US" sz="2800" u="sng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2" y="4207938"/>
            <a:ext cx="936104" cy="7020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0654" y="3565741"/>
            <a:ext cx="958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 smtClean="0"/>
              <a:t>$</a:t>
            </a:r>
            <a:r>
              <a:rPr kumimoji="1" lang="zh-CN" altLang="en-US" sz="2400" dirty="0" smtClean="0"/>
              <a:t>1</a:t>
            </a:r>
            <a:r>
              <a:rPr kumimoji="1" lang="en-US" altLang="zh-CN" sz="2400" dirty="0" smtClean="0"/>
              <a:t>0</a:t>
            </a:r>
            <a:r>
              <a:rPr kumimoji="1" lang="zh-CN" altLang="en-US" sz="2400" dirty="0"/>
              <a:t>亿</a:t>
            </a:r>
          </a:p>
        </p:txBody>
      </p:sp>
      <p:sp>
        <p:nvSpPr>
          <p:cNvPr id="12" name="矩形 11"/>
          <p:cNvSpPr/>
          <p:nvPr/>
        </p:nvSpPr>
        <p:spPr>
          <a:xfrm>
            <a:off x="2994910" y="3256678"/>
            <a:ext cx="958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 smtClean="0"/>
              <a:t>$</a:t>
            </a:r>
            <a:r>
              <a:rPr kumimoji="1" lang="zh-CN" altLang="en-US" sz="2400" dirty="0" smtClean="0"/>
              <a:t>4</a:t>
            </a:r>
            <a:r>
              <a:rPr kumimoji="1" lang="en-US" altLang="zh-CN" sz="2400" dirty="0" smtClean="0"/>
              <a:t>0</a:t>
            </a:r>
            <a:r>
              <a:rPr kumimoji="1" lang="zh-CN" altLang="en-US" sz="2400" dirty="0"/>
              <a:t>亿</a:t>
            </a:r>
          </a:p>
        </p:txBody>
      </p:sp>
      <p:sp>
        <p:nvSpPr>
          <p:cNvPr id="13" name="矩形 12"/>
          <p:cNvSpPr/>
          <p:nvPr/>
        </p:nvSpPr>
        <p:spPr>
          <a:xfrm>
            <a:off x="4961373" y="1370020"/>
            <a:ext cx="1112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 smtClean="0"/>
              <a:t>$</a:t>
            </a:r>
            <a:r>
              <a:rPr kumimoji="1" lang="zh-CN" altLang="en-US" sz="2400" dirty="0" smtClean="0"/>
              <a:t>1</a:t>
            </a:r>
            <a:r>
              <a:rPr kumimoji="1" lang="zh-CN" altLang="zh-CN" sz="2400" dirty="0"/>
              <a:t>9</a:t>
            </a:r>
            <a:r>
              <a:rPr kumimoji="1" lang="en-US" altLang="zh-CN" sz="2400" dirty="0" smtClean="0"/>
              <a:t>0</a:t>
            </a:r>
            <a:r>
              <a:rPr kumimoji="1" lang="zh-CN" altLang="en-US" sz="2400" dirty="0"/>
              <a:t>亿</a:t>
            </a:r>
          </a:p>
        </p:txBody>
      </p:sp>
      <p:sp>
        <p:nvSpPr>
          <p:cNvPr id="14" name="矩形 13"/>
          <p:cNvSpPr/>
          <p:nvPr/>
        </p:nvSpPr>
        <p:spPr>
          <a:xfrm>
            <a:off x="5045201" y="878721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 dirty="0" smtClean="0"/>
              <a:t>2014</a:t>
            </a:r>
            <a:endParaRPr lang="zh-CN" altLang="en-US" sz="2800" u="sng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54" y="4207938"/>
            <a:ext cx="864096" cy="648072"/>
          </a:xfrm>
          <a:prstGeom prst="rect">
            <a:avLst/>
          </a:prstGeom>
        </p:spPr>
      </p:pic>
      <p:pic>
        <p:nvPicPr>
          <p:cNvPr id="1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8217" y="2043466"/>
            <a:ext cx="1530497" cy="14255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312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国内最强的社交团队</a:t>
            </a:r>
          </a:p>
        </p:txBody>
      </p:sp>
      <p:sp>
        <p:nvSpPr>
          <p:cNvPr id="4" name="矩形 3"/>
          <p:cNvSpPr/>
          <p:nvPr/>
        </p:nvSpPr>
        <p:spPr>
          <a:xfrm>
            <a:off x="371033" y="1505159"/>
            <a:ext cx="512467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tx1"/>
                </a:solidFill>
                <a:hlinkClick r:id="rId2"/>
              </a:rPr>
              <a:t>www.pengpeng.la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endParaRPr lang="en-US" altLang="zh-CN" sz="4400" dirty="0">
              <a:solidFill>
                <a:schemeClr val="tx1"/>
              </a:solidFill>
            </a:endParaRPr>
          </a:p>
          <a:p>
            <a:endParaRPr lang="en-US" altLang="zh-CN" sz="4400" dirty="0" smtClean="0">
              <a:solidFill>
                <a:schemeClr val="tx1"/>
              </a:solidFill>
            </a:endParaRPr>
          </a:p>
          <a:p>
            <a:r>
              <a:rPr lang="zh-CN" altLang="en-US" sz="4400" dirty="0" smtClean="0">
                <a:solidFill>
                  <a:schemeClr val="tx1"/>
                </a:solidFill>
              </a:rPr>
              <a:t>微信</a:t>
            </a:r>
            <a:r>
              <a:rPr lang="en-US" altLang="zh-CN" sz="4400" dirty="0" smtClean="0">
                <a:solidFill>
                  <a:schemeClr val="tx1"/>
                </a:solidFill>
              </a:rPr>
              <a:t>:</a:t>
            </a:r>
            <a:r>
              <a:rPr lang="zh-CN" altLang="en-US" sz="4400" dirty="0" smtClean="0">
                <a:solidFill>
                  <a:schemeClr val="tx1"/>
                </a:solidFill>
              </a:rPr>
              <a:t> </a:t>
            </a:r>
            <a:r>
              <a:rPr lang="en-US" altLang="zh-CN" sz="4400" dirty="0" err="1" smtClean="0">
                <a:solidFill>
                  <a:schemeClr val="tx1"/>
                </a:solidFill>
              </a:rPr>
              <a:t>andytianbeijing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03" y="758379"/>
            <a:ext cx="3325160" cy="43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550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4" y="830302"/>
            <a:ext cx="6785429" cy="400724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kumimoji="1" lang="zh-CN" altLang="en-US" dirty="0" smtClean="0"/>
              <a:t>但不是一直这么热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60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66700"/>
            <a:ext cx="7747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"/>
            <a:ext cx="7454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6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72" y="0"/>
            <a:ext cx="2893219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24" y="0"/>
            <a:ext cx="28977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3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70" y="0"/>
            <a:ext cx="28977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4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I-new-template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</a:spPr>
      <a:bodyPr rtlCol="0" anchor="ctr"/>
      <a:lstStyle>
        <a:defPPr algn="ctr">
          <a:defRPr kumimoji="1" dirty="0" smtClean="0">
            <a:solidFill>
              <a:srgbClr val="000000"/>
            </a:solidFill>
            <a:latin typeface="微软雅黑"/>
            <a:ea typeface="微软雅黑"/>
            <a:cs typeface="微软雅黑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30040</TotalTime>
  <Words>198</Words>
  <Application>Microsoft Macintosh PowerPoint</Application>
  <PresentationFormat>全屏显示(16:9)</PresentationFormat>
  <Paragraphs>69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AI-new-template</vt:lpstr>
      <vt:lpstr>怎样打造1.5亿PV的H5应用  Andy Tian </vt:lpstr>
      <vt:lpstr>PowerPoint 演示文稿</vt:lpstr>
      <vt:lpstr>H5今年很热</vt:lpstr>
      <vt:lpstr>但不是一直这么热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HTML5 Framework</vt:lpstr>
      <vt:lpstr>PowerPoint 演示文稿</vt:lpstr>
      <vt:lpstr>PowerPoint 演示文稿</vt:lpstr>
      <vt:lpstr>什么是用户最大的 hybrid H5+native应用？</vt:lpstr>
      <vt:lpstr>PowerPoint 演示文稿</vt:lpstr>
      <vt:lpstr>PowerPoint 演示文稿</vt:lpstr>
      <vt:lpstr>PowerPoint 演示文稿</vt:lpstr>
      <vt:lpstr>PowerPoint 演示文稿</vt:lpstr>
      <vt:lpstr>JS-Native bridge</vt:lpstr>
      <vt:lpstr>PowerPoint 演示文稿</vt:lpstr>
      <vt:lpstr>Backend Architecture</vt:lpstr>
      <vt:lpstr>碰到的问题</vt:lpstr>
      <vt:lpstr>碰到的问题</vt:lpstr>
      <vt:lpstr>碰到的问题</vt:lpstr>
      <vt:lpstr>未来是和谐的</vt:lpstr>
      <vt:lpstr>关于碰碰</vt:lpstr>
      <vt:lpstr>PowerPoint 演示文稿</vt:lpstr>
      <vt:lpstr>PowerPoint 演示文稿</vt:lpstr>
      <vt:lpstr>让社交游戏化</vt:lpstr>
      <vt:lpstr>让社交深度化</vt:lpstr>
      <vt:lpstr>第一个被CNN和华尔街日报报道的 中国移动创业公司</vt:lpstr>
      <vt:lpstr>移动社交是世纪级的机遇</vt:lpstr>
      <vt:lpstr>国内最强的社交团队</vt:lpstr>
    </vt:vector>
  </TitlesOfParts>
  <Company>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Andy Tian</dc:creator>
  <cp:lastModifiedBy>Andy Tian</cp:lastModifiedBy>
  <cp:revision>1645</cp:revision>
  <cp:lastPrinted>2014-08-20T07:06:47Z</cp:lastPrinted>
  <dcterms:created xsi:type="dcterms:W3CDTF">2014-08-15T09:33:20Z</dcterms:created>
  <dcterms:modified xsi:type="dcterms:W3CDTF">2015-03-22T07:25:52Z</dcterms:modified>
</cp:coreProperties>
</file>